
<file path=[Content_Types].xml><?xml version="1.0" encoding="utf-8"?>
<Types xmlns="http://schemas.openxmlformats.org/package/2006/content-types">
  <Default Extension="rels" ContentType="application/vnd.openxmlformats-package.relationships+xml"/>
  <Default Extension="docm" ContentType="application/vnd.ms-word.document.macroEnabled.12"/>
  <Default Extension="xml" ContentType="application/xml"/>
  <Default Extension="jpeg" ContentType="image/jpeg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8/25/11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3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3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Relationship Id="rId6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5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5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3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4" Type="http://schemas.openxmlformats.org/officeDocument/2006/relationships/image" Target="../media/image43.emf"/><Relationship Id="rId5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Relationship Id="rId6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5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em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5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emf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Macro-Enabled_Document1.docm"/><Relationship Id="rId5" Type="http://schemas.openxmlformats.org/officeDocument/2006/relationships/package" Target="../embeddings/Microsoft_Word_Macro-Enabled_Document2.docm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730" y="158764"/>
            <a:ext cx="8730168" cy="9298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30" y="1088662"/>
            <a:ext cx="8730168" cy="553402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In everyday language the word “</a:t>
            </a:r>
            <a:r>
              <a:rPr lang="en-US" sz="2800" b="1" dirty="0" smtClean="0">
                <a:solidFill>
                  <a:srgbClr val="FF0000"/>
                </a:solidFill>
              </a:rPr>
              <a:t>function</a:t>
            </a:r>
            <a:r>
              <a:rPr lang="en-US" sz="2800" b="1" dirty="0" smtClean="0">
                <a:solidFill>
                  <a:srgbClr val="0000FF"/>
                </a:solidFill>
              </a:rPr>
              <a:t>” has at least two separate meanings I can think of:</a:t>
            </a:r>
          </a:p>
          <a:p>
            <a:pPr algn="l"/>
            <a:r>
              <a:rPr lang="en-US" sz="2800" b="1" dirty="0" smtClean="0">
                <a:solidFill>
                  <a:srgbClr val="0000FF"/>
                </a:solidFill>
              </a:rPr>
              <a:t>A. The </a:t>
            </a:r>
            <a:r>
              <a:rPr lang="en-US" sz="2800" b="1" u="sng" dirty="0" smtClean="0">
                <a:solidFill>
                  <a:srgbClr val="008000"/>
                </a:solidFill>
              </a:rPr>
              <a:t>purpose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of something, as in</a:t>
            </a:r>
          </a:p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“The </a:t>
            </a:r>
            <a:r>
              <a:rPr lang="en-US" sz="2800" b="1" dirty="0" smtClean="0">
                <a:solidFill>
                  <a:srgbClr val="FF0000"/>
                </a:solidFill>
              </a:rPr>
              <a:t>function</a:t>
            </a:r>
            <a:r>
              <a:rPr lang="en-US" sz="2800" b="1" dirty="0" smtClean="0">
                <a:solidFill>
                  <a:srgbClr val="0000FF"/>
                </a:solidFill>
              </a:rPr>
              <a:t> of a teacher is to impart knowledge.”</a:t>
            </a: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algn="l">
              <a:lnSpc>
                <a:spcPct val="60000"/>
              </a:lnSpc>
              <a:spcBef>
                <a:spcPts val="1200"/>
              </a:spcBef>
            </a:pPr>
            <a:r>
              <a:rPr lang="en-US" sz="2800" b="1" dirty="0" smtClean="0">
                <a:solidFill>
                  <a:srgbClr val="0000FF"/>
                </a:solidFill>
              </a:rPr>
              <a:t>B.	When the value of some item</a:t>
            </a:r>
          </a:p>
          <a:p>
            <a:pPr algn="l">
              <a:lnSpc>
                <a:spcPct val="60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	 </a:t>
            </a:r>
            <a:r>
              <a:rPr lang="en-US" sz="2800" b="1" dirty="0" smtClean="0">
                <a:solidFill>
                  <a:srgbClr val="660066"/>
                </a:solidFill>
              </a:rPr>
              <a:t> somehow </a:t>
            </a:r>
            <a:r>
              <a:rPr lang="en-US" sz="2800" b="1" u="sng" dirty="0" smtClean="0">
                <a:solidFill>
                  <a:srgbClr val="008000"/>
                </a:solidFill>
              </a:rPr>
              <a:t>determines uniquely  the value of</a:t>
            </a:r>
          </a:p>
          <a:p>
            <a:pPr algn="l">
              <a:lnSpc>
                <a:spcPct val="60000"/>
              </a:lnSpc>
            </a:pP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	 </a:t>
            </a:r>
            <a:r>
              <a:rPr lang="en-US" sz="2800" b="1" u="sng" dirty="0" smtClean="0">
                <a:solidFill>
                  <a:srgbClr val="008000"/>
                </a:solidFill>
              </a:rPr>
              <a:t>some other item</a:t>
            </a:r>
            <a:r>
              <a:rPr lang="en-US" sz="2800" b="1" dirty="0" smtClean="0">
                <a:solidFill>
                  <a:srgbClr val="0000FF"/>
                </a:solidFill>
              </a:rPr>
              <a:t>, as in</a:t>
            </a:r>
          </a:p>
          <a:p>
            <a:pPr algn="l">
              <a:lnSpc>
                <a:spcPct val="60000"/>
              </a:lnSpc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“Your (alphabetized) last name </a:t>
            </a:r>
            <a:r>
              <a:rPr lang="en-US" sz="2800" b="1" dirty="0" smtClean="0">
                <a:solidFill>
                  <a:srgbClr val="008000"/>
                </a:solidFill>
              </a:rPr>
              <a:t>determines</a:t>
            </a:r>
          </a:p>
          <a:p>
            <a:pPr algn="l">
              <a:lnSpc>
                <a:spcPct val="60000"/>
              </a:lnSpc>
            </a:pP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smtClean="0">
                <a:solidFill>
                  <a:srgbClr val="008000"/>
                </a:solidFill>
              </a:rPr>
              <a:t> uniquely </a:t>
            </a:r>
            <a:r>
              <a:rPr lang="en-US" sz="2800" b="1" dirty="0" smtClean="0">
                <a:solidFill>
                  <a:srgbClr val="0000FF"/>
                </a:solidFill>
              </a:rPr>
              <a:t>your position on the (numbered)</a:t>
            </a:r>
          </a:p>
          <a:p>
            <a:pPr algn="l">
              <a:lnSpc>
                <a:spcPct val="6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</a:rPr>
              <a:t>  attendance sheet”</a:t>
            </a:r>
          </a:p>
          <a:p>
            <a:pPr algn="l">
              <a:lnSpc>
                <a:spcPct val="60000"/>
              </a:lnSpc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(we say that the position </a:t>
            </a:r>
            <a:r>
              <a:rPr lang="en-US" sz="2800" b="1" dirty="0" smtClean="0">
                <a:solidFill>
                  <a:srgbClr val="FF0000"/>
                </a:solidFill>
              </a:rPr>
              <a:t>is a function of </a:t>
            </a:r>
            <a:r>
              <a:rPr lang="en-US" sz="2800" b="1" dirty="0" smtClean="0">
                <a:solidFill>
                  <a:srgbClr val="008000"/>
                </a:solidFill>
              </a:rPr>
              <a:t>the last name</a:t>
            </a:r>
            <a:r>
              <a:rPr lang="en-US" sz="2800" b="1" dirty="0" smtClean="0">
                <a:solidFill>
                  <a:srgbClr val="0000FF"/>
                </a:solidFill>
              </a:rPr>
              <a:t>)</a:t>
            </a:r>
          </a:p>
          <a:p>
            <a:pPr>
              <a:lnSpc>
                <a:spcPct val="6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o</a:t>
            </a:r>
            <a:r>
              <a:rPr lang="en-US" sz="2800" b="1" dirty="0" smtClean="0">
                <a:solidFill>
                  <a:srgbClr val="0000FF"/>
                </a:solidFill>
              </a:rPr>
              <a:t>r as in</a:t>
            </a:r>
          </a:p>
        </p:txBody>
      </p:sp>
    </p:spTree>
    <p:extLst>
      <p:ext uri="{BB962C8B-B14F-4D97-AF65-F5344CB8AC3E}">
        <p14:creationId xmlns:p14="http://schemas.microsoft.com/office/powerpoint/2010/main" val="3406843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42" y="307414"/>
            <a:ext cx="8635780" cy="6269915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en-US" b="1" dirty="0" smtClean="0">
                <a:solidFill>
                  <a:srgbClr val="FF0000"/>
                </a:solidFill>
              </a:rPr>
              <a:t>Algebraic functions</a:t>
            </a:r>
            <a:r>
              <a:rPr lang="en-US" b="1" dirty="0" smtClean="0">
                <a:solidFill>
                  <a:srgbClr val="0000FF"/>
                </a:solidFill>
              </a:rPr>
              <a:t>. Any function obtained by repeatedly and successively applying in any order any of the following algebraic operations: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90"/>
                </a:solidFill>
              </a:rPr>
              <a:t>	</a:t>
            </a:r>
            <a:endParaRPr lang="en-US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Things can get pretty wild with just these 5 simple operations! Here is an example: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algebropers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48" y="2100607"/>
            <a:ext cx="3558905" cy="920407"/>
          </a:xfrm>
          <a:prstGeom prst="rect">
            <a:avLst/>
          </a:prstGeom>
        </p:spPr>
      </p:pic>
      <p:pic>
        <p:nvPicPr>
          <p:cNvPr id="5" name="Picture 4" descr="wildone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65" y="4656380"/>
            <a:ext cx="5040376" cy="170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65" y="216693"/>
            <a:ext cx="8726483" cy="6428678"/>
          </a:xfrm>
        </p:spPr>
        <p:txBody>
          <a:bodyPr/>
          <a:lstStyle/>
          <a:p>
            <a:pPr marL="571500" indent="-571500">
              <a:buFont typeface="+mj-lt"/>
              <a:buAutoNum type="romanUcPeriod" startAt="4"/>
            </a:pPr>
            <a:r>
              <a:rPr lang="en-US" b="1" dirty="0" smtClean="0">
                <a:solidFill>
                  <a:srgbClr val="FF0000"/>
                </a:solidFill>
              </a:rPr>
              <a:t>Trigonometric functions. </a:t>
            </a:r>
            <a:r>
              <a:rPr lang="en-US" b="1" dirty="0" smtClean="0">
                <a:solidFill>
                  <a:srgbClr val="0000FF"/>
                </a:solidFill>
              </a:rPr>
              <a:t>The following six functions and algebraic combinations thereof.</a:t>
            </a:r>
          </a:p>
          <a:p>
            <a:pPr marL="571500" indent="-571500">
              <a:buFont typeface="+mj-lt"/>
              <a:buAutoNum type="romanU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71500" indent="-571500">
              <a:buFont typeface="+mj-lt"/>
              <a:buAutoNum type="romanU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71500" indent="-571500">
              <a:buFont typeface="+mj-lt"/>
              <a:buAutoNum type="romanU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71500" indent="-571500">
              <a:buFont typeface="+mj-lt"/>
              <a:buAutoNum type="romanU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As usual, once again things can get pretty wild, you write some crazy expression involving 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the above six functions! </a:t>
            </a:r>
            <a:r>
              <a:rPr lang="en-US" b="1" i="1" dirty="0" smtClean="0">
                <a:solidFill>
                  <a:srgbClr val="008000"/>
                </a:solidFill>
              </a:rPr>
              <a:t>(Have some fun !)</a:t>
            </a:r>
          </a:p>
        </p:txBody>
      </p:sp>
      <p:pic>
        <p:nvPicPr>
          <p:cNvPr id="4" name="Picture 3" descr="trigs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0" y="1705311"/>
            <a:ext cx="7649600" cy="1574918"/>
          </a:xfrm>
          <a:prstGeom prst="rect">
            <a:avLst/>
          </a:prstGeom>
        </p:spPr>
      </p:pic>
      <p:pic>
        <p:nvPicPr>
          <p:cNvPr id="6" name="Picture 5" descr="algebropers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48" y="4679011"/>
            <a:ext cx="4736904" cy="122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42" y="307414"/>
            <a:ext cx="8635780" cy="620187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Operations on functions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As with numbers, if we are given any two functions  </a:t>
            </a:r>
            <a:r>
              <a:rPr lang="en-US" b="1" dirty="0" smtClean="0">
                <a:solidFill>
                  <a:srgbClr val="0000FF"/>
                </a:solidFill>
              </a:rPr>
              <a:t>    </a:t>
            </a:r>
            <a:r>
              <a:rPr lang="en-US" b="1" dirty="0">
                <a:solidFill>
                  <a:srgbClr val="0000FF"/>
                </a:solidFill>
              </a:rPr>
              <a:t>and   </a:t>
            </a:r>
            <a:r>
              <a:rPr lang="en-US" b="1" dirty="0" smtClean="0">
                <a:solidFill>
                  <a:srgbClr val="0000FF"/>
                </a:solidFill>
              </a:rPr>
              <a:t>   </a:t>
            </a:r>
            <a:r>
              <a:rPr lang="en-US" b="1" dirty="0">
                <a:solidFill>
                  <a:srgbClr val="0000FF"/>
                </a:solidFill>
              </a:rPr>
              <a:t>we can operate on them </a:t>
            </a:r>
            <a:r>
              <a:rPr lang="en-US" b="1" dirty="0" smtClean="0">
                <a:solidFill>
                  <a:srgbClr val="0000FF"/>
                </a:solidFill>
              </a:rPr>
              <a:t>by applying the usual arithmetic operations, as in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then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57" y="1513422"/>
            <a:ext cx="338074" cy="507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72" y="1581037"/>
            <a:ext cx="338074" cy="4394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94" y="2335312"/>
            <a:ext cx="4667112" cy="1766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2" y="4845985"/>
            <a:ext cx="7990840" cy="691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09" y="5549065"/>
            <a:ext cx="8436483" cy="69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70" y="4134542"/>
            <a:ext cx="8502561" cy="7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2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68" y="262053"/>
            <a:ext cx="8590429" cy="6269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There is another operation we can perform, with very useful results.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t is called “</a:t>
            </a:r>
            <a:r>
              <a:rPr lang="en-US" b="1" dirty="0" smtClean="0">
                <a:solidFill>
                  <a:srgbClr val="FF0000"/>
                </a:solidFill>
              </a:rPr>
              <a:t>composition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It is denoted by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(note the little circle !)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nd it is defined by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i.e., given     , first compute             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then apply the function        to the result you got.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52" y="1964365"/>
            <a:ext cx="1115644" cy="557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24" y="3881067"/>
            <a:ext cx="4682325" cy="62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89" y="5008459"/>
            <a:ext cx="321170" cy="321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659" y="4862952"/>
            <a:ext cx="1064933" cy="625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778" y="5488389"/>
            <a:ext cx="371881" cy="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095"/>
            <a:ext cx="8409022" cy="61338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Pictorially the composition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(first     then    ) is represented by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This diagram makes clear that the values obtained by the first function must be part of the domain of the second function. It also makes clear that </a:t>
            </a:r>
            <a:r>
              <a:rPr lang="en-US" b="1" dirty="0" smtClean="0">
                <a:solidFill>
                  <a:srgbClr val="FF0000"/>
                </a:solidFill>
              </a:rPr>
              <a:t>composition of functions is NOT commutative </a:t>
            </a:r>
            <a:r>
              <a:rPr lang="en-US" b="1" dirty="0" smtClean="0">
                <a:solidFill>
                  <a:srgbClr val="008000"/>
                </a:solidFill>
              </a:rPr>
              <a:t>! (Putting on socks and putting on shoes do NOT commute !)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73" y="1000651"/>
            <a:ext cx="1555140" cy="62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3" y="2244497"/>
            <a:ext cx="6643154" cy="94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165" y="1534047"/>
            <a:ext cx="371881" cy="557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0603" y="1626070"/>
            <a:ext cx="338074" cy="4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83" y="259759"/>
            <a:ext cx="8692681" cy="620727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 will work out some examples on the board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 am intentionally making this hard, for your benefit !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1" y="1806074"/>
            <a:ext cx="5429468" cy="42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68" y="330095"/>
            <a:ext cx="8545077" cy="6179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VERTICAL AND HORIZONTAL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SHIFTS AND STRETCHES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This </a:t>
            </a:r>
            <a:r>
              <a:rPr lang="en-US" b="1" dirty="0" smtClean="0">
                <a:solidFill>
                  <a:srgbClr val="0000FF"/>
                </a:solidFill>
              </a:rPr>
              <a:t>composition operation,  together with the old arithmetical ones, gives us a neat way to create new functions from old ones.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what follows figure out first what composition we are using.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			shifts the graph vertically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(up if                 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shifts the graph horizontally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(left if                 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33" y="4448073"/>
            <a:ext cx="1927022" cy="62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41" y="4749778"/>
            <a:ext cx="1250874" cy="473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74" y="5936681"/>
            <a:ext cx="1250874" cy="473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91" y="5623963"/>
            <a:ext cx="1927022" cy="6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5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93" y="375456"/>
            <a:ext cx="8635779" cy="61791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b="1" dirty="0" smtClean="0">
                <a:solidFill>
                  <a:srgbClr val="0000FF"/>
                </a:solidFill>
              </a:rPr>
              <a:t>stretches the graph vertically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		(enlarges if                 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		(</a:t>
            </a:r>
            <a:r>
              <a:rPr lang="en-US" sz="3600" b="1" dirty="0" smtClean="0">
                <a:solidFill>
                  <a:srgbClr val="FF6600"/>
                </a:solidFill>
              </a:rPr>
              <a:t>Z</a:t>
            </a:r>
            <a:r>
              <a:rPr lang="en-US" b="1" dirty="0" smtClean="0">
                <a:solidFill>
                  <a:srgbClr val="0000FF"/>
                </a:solidFill>
              </a:rPr>
              <a:t> if   </a:t>
            </a: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b="1" dirty="0" smtClean="0">
                <a:solidFill>
                  <a:srgbClr val="0000FF"/>
                </a:solidFill>
              </a:rPr>
              <a:t>we reflect in      first!)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stretches the graph horizontally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					(compresses if               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(</a:t>
            </a:r>
            <a:r>
              <a:rPr lang="en-US" sz="3600" b="1" dirty="0">
                <a:solidFill>
                  <a:srgbClr val="FF6600"/>
                </a:solidFill>
              </a:rPr>
              <a:t>Z</a:t>
            </a:r>
            <a:r>
              <a:rPr lang="en-US" b="1" dirty="0">
                <a:solidFill>
                  <a:srgbClr val="0000FF"/>
                </a:solidFill>
              </a:rPr>
              <a:t> if 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b="1" dirty="0">
                <a:solidFill>
                  <a:srgbClr val="0000FF"/>
                </a:solidFill>
              </a:rPr>
              <a:t>we reflect in </a:t>
            </a:r>
            <a:r>
              <a:rPr lang="en-US" b="1" dirty="0" smtClean="0">
                <a:solidFill>
                  <a:srgbClr val="0000FF"/>
                </a:solidFill>
              </a:rPr>
              <a:t>     first</a:t>
            </a:r>
            <a:r>
              <a:rPr lang="en-US" b="1" dirty="0">
                <a:solidFill>
                  <a:srgbClr val="0000FF"/>
                </a:solidFill>
              </a:rPr>
              <a:t>!)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Example (see p. 38, example 2)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Graph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84" y="967100"/>
            <a:ext cx="1394556" cy="68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209" y="2517992"/>
            <a:ext cx="1468931" cy="687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454" y="967100"/>
            <a:ext cx="1183259" cy="473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838" y="2787289"/>
            <a:ext cx="1183259" cy="473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329" y="1608416"/>
            <a:ext cx="1250874" cy="473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2263" y="3439701"/>
            <a:ext cx="1250874" cy="473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423" y="3622706"/>
            <a:ext cx="304267" cy="439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378" y="1760550"/>
            <a:ext cx="321170" cy="321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7943" y="4511399"/>
            <a:ext cx="3211703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166"/>
            <a:ext cx="8409022" cy="63278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	“the radius of a sphere </a:t>
            </a:r>
            <a:r>
              <a:rPr lang="en-US" sz="4000" b="1" dirty="0" smtClean="0">
                <a:solidFill>
                  <a:srgbClr val="008000"/>
                </a:solidFill>
              </a:rPr>
              <a:t>determines uniquely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	 </a:t>
            </a:r>
            <a:r>
              <a:rPr lang="en-US" sz="4000" b="1" dirty="0" smtClean="0">
                <a:solidFill>
                  <a:srgbClr val="0000FF"/>
                </a:solidFill>
              </a:rPr>
              <a:t> its volume”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</a:rPr>
              <a:t>(we say  the volume </a:t>
            </a:r>
            <a:r>
              <a:rPr lang="en-US" sz="4000" b="1" dirty="0" smtClean="0">
                <a:solidFill>
                  <a:srgbClr val="FF0000"/>
                </a:solidFill>
              </a:rPr>
              <a:t>is a function of </a:t>
            </a:r>
            <a:r>
              <a:rPr lang="en-US" sz="4000" b="1" dirty="0" smtClean="0">
                <a:solidFill>
                  <a:srgbClr val="008000"/>
                </a:solidFill>
              </a:rPr>
              <a:t>the radius.)</a:t>
            </a:r>
          </a:p>
          <a:p>
            <a:pPr marL="0" indent="0">
              <a:buNone/>
            </a:pPr>
            <a:endParaRPr lang="en-US" sz="4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In this course we will deal exclusively with the second interpretation: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4000" b="1" dirty="0">
                <a:solidFill>
                  <a:srgbClr val="008000"/>
                </a:solidFill>
              </a:rPr>
              <a:t>	</a:t>
            </a:r>
            <a:r>
              <a:rPr lang="en-US" sz="4000" b="1" dirty="0" smtClean="0">
                <a:solidFill>
                  <a:srgbClr val="0000FF"/>
                </a:solidFill>
              </a:rPr>
              <a:t>the </a:t>
            </a:r>
            <a:r>
              <a:rPr lang="en-US" sz="4000" b="1" dirty="0">
                <a:solidFill>
                  <a:srgbClr val="0000FF"/>
                </a:solidFill>
              </a:rPr>
              <a:t>value of some </a:t>
            </a:r>
            <a:r>
              <a:rPr lang="en-US" sz="4000" b="1" dirty="0" smtClean="0">
                <a:solidFill>
                  <a:srgbClr val="0000FF"/>
                </a:solidFill>
              </a:rPr>
              <a:t>item </a:t>
            </a:r>
            <a:r>
              <a:rPr lang="en-US" sz="4000" b="1" dirty="0" smtClean="0">
                <a:solidFill>
                  <a:srgbClr val="FF1ADC"/>
                </a:solidFill>
              </a:rPr>
              <a:t>(usually called      )</a:t>
            </a:r>
            <a:endParaRPr lang="en-US" sz="4000" b="1" dirty="0">
              <a:solidFill>
                <a:srgbClr val="FF1AD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	</a:t>
            </a:r>
            <a:r>
              <a:rPr lang="en-US" sz="4000" b="1" dirty="0" smtClean="0">
                <a:solidFill>
                  <a:srgbClr val="660066"/>
                </a:solidFill>
              </a:rPr>
              <a:t> </a:t>
            </a:r>
            <a:r>
              <a:rPr lang="en-US" sz="4000" b="1" dirty="0">
                <a:solidFill>
                  <a:srgbClr val="660066"/>
                </a:solidFill>
              </a:rPr>
              <a:t>somehow </a:t>
            </a:r>
            <a:r>
              <a:rPr lang="en-US" sz="4000" b="1" u="sng" dirty="0">
                <a:solidFill>
                  <a:srgbClr val="008000"/>
                </a:solidFill>
              </a:rPr>
              <a:t>determines </a:t>
            </a:r>
            <a:r>
              <a:rPr lang="en-US" sz="4000" b="1" u="sng" dirty="0" smtClean="0">
                <a:solidFill>
                  <a:srgbClr val="008000"/>
                </a:solidFill>
              </a:rPr>
              <a:t>uniquely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b="1" u="sng" dirty="0" smtClean="0">
                <a:solidFill>
                  <a:srgbClr val="0000FF"/>
                </a:solidFill>
              </a:rPr>
              <a:t>the </a:t>
            </a:r>
            <a:r>
              <a:rPr lang="en-US" sz="4000" b="1" u="sng" dirty="0">
                <a:solidFill>
                  <a:srgbClr val="0000FF"/>
                </a:solidFill>
              </a:rPr>
              <a:t>value </a:t>
            </a:r>
            <a:r>
              <a:rPr lang="en-US" sz="4000" b="1" u="sng" dirty="0" smtClean="0">
                <a:solidFill>
                  <a:srgbClr val="0000FF"/>
                </a:solidFill>
              </a:rPr>
              <a:t>of 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u="sng" dirty="0">
                <a:solidFill>
                  <a:srgbClr val="0000FF"/>
                </a:solidFill>
              </a:rPr>
              <a:t>some other </a:t>
            </a:r>
            <a:r>
              <a:rPr lang="en-US" sz="4000" b="1" u="sng" dirty="0" smtClean="0">
                <a:solidFill>
                  <a:srgbClr val="0000FF"/>
                </a:solidFill>
              </a:rPr>
              <a:t>item</a:t>
            </a:r>
            <a:r>
              <a:rPr lang="en-US" sz="4000" b="1" dirty="0">
                <a:solidFill>
                  <a:srgbClr val="008000"/>
                </a:solidFill>
              </a:rPr>
              <a:t> </a:t>
            </a:r>
            <a:r>
              <a:rPr lang="en-US" sz="4000" b="1" dirty="0" smtClean="0">
                <a:solidFill>
                  <a:srgbClr val="FF1ADC"/>
                </a:solidFill>
              </a:rPr>
              <a:t>(usually called      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8000"/>
                </a:solidFill>
              </a:rPr>
              <a:t>(we say </a:t>
            </a:r>
            <a:r>
              <a:rPr lang="en-US" sz="4000" b="1" dirty="0" smtClean="0">
                <a:solidFill>
                  <a:srgbClr val="008000"/>
                </a:solidFill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</a:rPr>
              <a:t>is </a:t>
            </a:r>
            <a:r>
              <a:rPr lang="en-US" sz="4000" b="1" dirty="0">
                <a:solidFill>
                  <a:srgbClr val="FF0000"/>
                </a:solidFill>
              </a:rPr>
              <a:t>a function of </a:t>
            </a:r>
            <a:r>
              <a:rPr lang="en-US" sz="4000" b="1" dirty="0">
                <a:solidFill>
                  <a:srgbClr val="008000"/>
                </a:solidFill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</a:rPr>
              <a:t>       and write                       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With the wisdom of more than one century of thought</a:t>
            </a:r>
            <a:endParaRPr lang="en-US" sz="4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w</a:t>
            </a:r>
            <a:r>
              <a:rPr lang="en-US" sz="4000" b="1" dirty="0" smtClean="0">
                <a:solidFill>
                  <a:srgbClr val="0000FF"/>
                </a:solidFill>
              </a:rPr>
              <a:t>e give the definition:</a:t>
            </a:r>
            <a:endParaRPr lang="en-US" sz="4000" b="1" dirty="0">
              <a:solidFill>
                <a:srgbClr val="0000FF"/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2800" b="1" dirty="0" smtClean="0">
              <a:solidFill>
                <a:srgbClr val="FF1ADC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</a:rPr>
              <a:t>Definition</a:t>
            </a:r>
            <a:r>
              <a:rPr lang="en-US" sz="4000" b="1" dirty="0" smtClean="0">
                <a:solidFill>
                  <a:srgbClr val="0000FF"/>
                </a:solidFill>
              </a:rPr>
              <a:t>. A</a:t>
            </a:r>
            <a:r>
              <a:rPr lang="en-US" sz="4000" b="1" dirty="0" smtClean="0">
                <a:solidFill>
                  <a:srgbClr val="FF0000"/>
                </a:solidFill>
              </a:rPr>
              <a:t> function </a:t>
            </a:r>
            <a:r>
              <a:rPr lang="en-US" sz="4000" b="1" dirty="0" smtClean="0">
                <a:solidFill>
                  <a:srgbClr val="0000FF"/>
                </a:solidFill>
              </a:rPr>
              <a:t>is the following three things:</a:t>
            </a:r>
          </a:p>
          <a:p>
            <a:endParaRPr lang="en-US" sz="2800" dirty="0"/>
          </a:p>
        </p:txBody>
      </p:sp>
      <p:pic>
        <p:nvPicPr>
          <p:cNvPr id="4" name="Picture 3" descr="x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97" y="2885712"/>
            <a:ext cx="359012" cy="359012"/>
          </a:xfrm>
          <a:prstGeom prst="rect">
            <a:avLst/>
          </a:prstGeom>
        </p:spPr>
      </p:pic>
      <p:pic>
        <p:nvPicPr>
          <p:cNvPr id="5" name="Picture 4" descr="y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32" y="3917573"/>
            <a:ext cx="370557" cy="507078"/>
          </a:xfrm>
          <a:prstGeom prst="rect">
            <a:avLst/>
          </a:prstGeom>
        </p:spPr>
      </p:pic>
      <p:pic>
        <p:nvPicPr>
          <p:cNvPr id="6" name="Picture 5" descr="y.pic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33" y="4482272"/>
            <a:ext cx="370557" cy="507078"/>
          </a:xfrm>
          <a:prstGeom prst="rect">
            <a:avLst/>
          </a:prstGeom>
        </p:spPr>
      </p:pic>
      <p:pic>
        <p:nvPicPr>
          <p:cNvPr id="7" name="Picture 6" descr="x.pic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7" y="4448748"/>
            <a:ext cx="359012" cy="359012"/>
          </a:xfrm>
          <a:prstGeom prst="rect">
            <a:avLst/>
          </a:prstGeom>
        </p:spPr>
      </p:pic>
      <p:pic>
        <p:nvPicPr>
          <p:cNvPr id="8" name="Picture 7" descr="y=f(x).pic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97" y="4414253"/>
            <a:ext cx="1598168" cy="5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9485"/>
            <a:ext cx="8477049" cy="63958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A set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</a:rPr>
              <a:t> of items, called the</a:t>
            </a:r>
            <a:r>
              <a:rPr lang="en-US" sz="2800" b="1" dirty="0" smtClean="0">
                <a:solidFill>
                  <a:srgbClr val="FF0000"/>
                </a:solidFill>
              </a:rPr>
              <a:t> domain </a:t>
            </a:r>
            <a:r>
              <a:rPr lang="en-US" sz="2800" b="1" dirty="0" smtClean="0">
                <a:solidFill>
                  <a:srgbClr val="0000FF"/>
                </a:solidFill>
              </a:rPr>
              <a:t>(the      ‘s)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A set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0000FF"/>
                </a:solidFill>
              </a:rPr>
              <a:t> of items, called the </a:t>
            </a:r>
            <a:r>
              <a:rPr lang="en-US" sz="2800" b="1" dirty="0" smtClean="0">
                <a:solidFill>
                  <a:srgbClr val="FF0000"/>
                </a:solidFill>
              </a:rPr>
              <a:t>range</a:t>
            </a:r>
            <a:r>
              <a:rPr lang="en-US" sz="2800" b="1" dirty="0" smtClean="0">
                <a:solidFill>
                  <a:srgbClr val="0000FF"/>
                </a:solidFill>
              </a:rPr>
              <a:t> (the      ‘s)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A </a:t>
            </a:r>
            <a:r>
              <a:rPr lang="en-US" sz="2800" b="1" dirty="0" smtClean="0">
                <a:solidFill>
                  <a:srgbClr val="008000"/>
                </a:solidFill>
              </a:rPr>
              <a:t>rule</a:t>
            </a:r>
            <a:r>
              <a:rPr lang="en-US" sz="2800" b="1" dirty="0" smtClean="0">
                <a:solidFill>
                  <a:srgbClr val="0000FF"/>
                </a:solidFill>
              </a:rPr>
              <a:t> or </a:t>
            </a:r>
            <a:r>
              <a:rPr lang="en-US" sz="2800" b="1" dirty="0" smtClean="0">
                <a:solidFill>
                  <a:srgbClr val="008000"/>
                </a:solidFill>
              </a:rPr>
              <a:t>procedure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0000FF"/>
                </a:solidFill>
              </a:rPr>
              <a:t> that for every given item in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u="sng" dirty="0" smtClean="0">
                <a:solidFill>
                  <a:srgbClr val="008000"/>
                </a:solidFill>
              </a:rPr>
              <a:t>determines uniquely </a:t>
            </a:r>
            <a:r>
              <a:rPr lang="en-US" sz="2800" b="1" dirty="0" smtClean="0">
                <a:solidFill>
                  <a:srgbClr val="0000FF"/>
                </a:solidFill>
              </a:rPr>
              <a:t>an item in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	We write                         or, </a:t>
            </a:r>
            <a:r>
              <a:rPr lang="en-US" sz="2800" b="1" dirty="0">
                <a:solidFill>
                  <a:srgbClr val="0000FF"/>
                </a:solidFill>
              </a:rPr>
              <a:t>m</a:t>
            </a:r>
            <a:r>
              <a:rPr lang="en-US" sz="2800" b="1" dirty="0" smtClean="0">
                <a:solidFill>
                  <a:srgbClr val="0000FF"/>
                </a:solidFill>
              </a:rPr>
              <a:t>ore pictorially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In this class we will eventually restrict ourselves to very specific</a:t>
            </a:r>
            <a:r>
              <a:rPr lang="en-US" sz="2800" b="1" dirty="0" smtClean="0">
                <a:solidFill>
                  <a:srgbClr val="FF0000"/>
                </a:solidFill>
              </a:rPr>
              <a:t> domains </a:t>
            </a:r>
            <a:r>
              <a:rPr lang="en-US" sz="2800" b="1" dirty="0" smtClean="0">
                <a:solidFill>
                  <a:srgbClr val="0000FF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ranges</a:t>
            </a:r>
            <a:r>
              <a:rPr lang="en-US" sz="2800" b="1" dirty="0" smtClean="0">
                <a:solidFill>
                  <a:srgbClr val="0000FF"/>
                </a:solidFill>
              </a:rPr>
              <a:t>, but, in a free country, as long as the three items above obtain we have a </a:t>
            </a:r>
            <a:r>
              <a:rPr lang="en-US" sz="2800" b="1" dirty="0" smtClean="0">
                <a:solidFill>
                  <a:srgbClr val="FF0000"/>
                </a:solidFill>
              </a:rPr>
              <a:t>function</a:t>
            </a:r>
            <a:r>
              <a:rPr lang="en-US" sz="2800" b="1" dirty="0" smtClean="0">
                <a:solidFill>
                  <a:srgbClr val="0000FF"/>
                </a:solidFill>
              </a:rPr>
              <a:t>. Here are four distinct ways (actually fairly exhaustive) that a function can arise in real life (figure out what the </a:t>
            </a:r>
            <a:r>
              <a:rPr lang="en-US" sz="2800" b="1" dirty="0" smtClean="0">
                <a:solidFill>
                  <a:srgbClr val="FF0000"/>
                </a:solidFill>
              </a:rPr>
              <a:t>domain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range</a:t>
            </a:r>
            <a:r>
              <a:rPr lang="en-US" sz="2800" b="1" dirty="0" smtClean="0">
                <a:solidFill>
                  <a:srgbClr val="0000FF"/>
                </a:solidFill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rule</a:t>
            </a:r>
            <a:r>
              <a:rPr lang="en-US" sz="2800" b="1" dirty="0" smtClean="0">
                <a:solidFill>
                  <a:srgbClr val="0000FF"/>
                </a:solidFill>
              </a:rPr>
              <a:t> are in each case)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x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231" y="359856"/>
            <a:ext cx="338283" cy="338283"/>
          </a:xfrm>
          <a:prstGeom prst="rect">
            <a:avLst/>
          </a:prstGeom>
        </p:spPr>
      </p:pic>
      <p:pic>
        <p:nvPicPr>
          <p:cNvPr id="5" name="Picture 4" descr="y.pic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90" y="836831"/>
            <a:ext cx="321170" cy="439496"/>
          </a:xfrm>
          <a:prstGeom prst="rect">
            <a:avLst/>
          </a:prstGeom>
        </p:spPr>
      </p:pic>
      <p:pic>
        <p:nvPicPr>
          <p:cNvPr id="2" name="Picture 1" descr="rain_li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100" y="3342379"/>
            <a:ext cx="7543800" cy="274435"/>
          </a:xfrm>
          <a:prstGeom prst="rect">
            <a:avLst/>
          </a:prstGeom>
        </p:spPr>
      </p:pic>
      <p:pic>
        <p:nvPicPr>
          <p:cNvPr id="6" name="Picture 5" descr="y=f(x).pic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19" y="2249288"/>
            <a:ext cx="1598168" cy="522478"/>
          </a:xfrm>
          <a:prstGeom prst="rect">
            <a:avLst/>
          </a:prstGeom>
        </p:spPr>
      </p:pic>
      <p:pic>
        <p:nvPicPr>
          <p:cNvPr id="7" name="Picture 6" descr="fromDtoR.pic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70" y="2764395"/>
            <a:ext cx="1879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486"/>
            <a:ext cx="8431698" cy="6259802"/>
          </a:xfrm>
        </p:spPr>
        <p:txBody>
          <a:bodyPr/>
          <a:lstStyle/>
          <a:p>
            <a:pPr marL="514350" indent="-514350">
              <a:buFont typeface="Wingdings" charset="2"/>
              <a:buAutoNum type="arabicPlain"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table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52" y="929896"/>
            <a:ext cx="6766937" cy="54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9373"/>
            <a:ext cx="8229600" cy="63379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graph</a:t>
            </a:r>
          </a:p>
          <a:p>
            <a:pPr marL="514350" indent="-514350">
              <a:buFont typeface="+mj-lt"/>
              <a:buAutoNum type="arabicPeriod" startAt="2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Careful!, not all squiggles are functions!, </a:t>
            </a:r>
            <a:r>
              <a:rPr lang="en-US" b="1" dirty="0" err="1" smtClean="0">
                <a:solidFill>
                  <a:srgbClr val="0000FF"/>
                </a:solidFill>
              </a:rPr>
              <a:t>e.g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what is f(7) 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See p. 15 of text. They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describe the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vertical line test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694579"/>
              </p:ext>
            </p:extLst>
          </p:nvPr>
        </p:nvGraphicFramePr>
        <p:xfrm>
          <a:off x="502550" y="148653"/>
          <a:ext cx="75438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3" imgW="6858000" imgH="2565400" progId="Word.DocumentMacroEnabled.12">
                  <p:embed/>
                </p:oleObj>
              </mc:Choice>
              <mc:Fallback>
                <p:oleObj name="Document" r:id="rId3" imgW="6858000" imgH="2565400" progId="Word.Documen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550" y="148653"/>
                        <a:ext cx="7543800" cy="387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8336"/>
              </p:ext>
            </p:extLst>
          </p:nvPr>
        </p:nvGraphicFramePr>
        <p:xfrm>
          <a:off x="-966013" y="3851775"/>
          <a:ext cx="5666582" cy="247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Document" r:id="rId5" imgW="6858000" imgH="2184400" progId="Word.DocumentMacroEnabled.12">
                  <p:embed/>
                </p:oleObj>
              </mc:Choice>
              <mc:Fallback>
                <p:oleObj name="Document" r:id="rId5" imgW="6858000" imgH="2184400" progId="Word.Documen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966013" y="3851775"/>
                        <a:ext cx="5666582" cy="247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0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93" y="239374"/>
            <a:ext cx="8681131" cy="642867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>
                <a:solidFill>
                  <a:srgbClr val="0000FF"/>
                </a:solidFill>
              </a:rPr>
              <a:t>A </a:t>
            </a:r>
            <a:r>
              <a:rPr lang="en-US" b="1" u="sng" dirty="0" smtClean="0">
                <a:solidFill>
                  <a:srgbClr val="0000FF"/>
                </a:solidFill>
              </a:rPr>
              <a:t>verbal description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The cost of parking in a certain parking garage in Chicago is </a:t>
            </a:r>
            <a:r>
              <a:rPr lang="en-US" b="1" dirty="0" smtClean="0">
                <a:solidFill>
                  <a:srgbClr val="FF0000"/>
                </a:solidFill>
              </a:rPr>
              <a:t>$15.00</a:t>
            </a:r>
            <a:r>
              <a:rPr lang="en-US" b="1" dirty="0" smtClean="0">
                <a:solidFill>
                  <a:srgbClr val="0000FF"/>
                </a:solidFill>
              </a:rPr>
              <a:t> for the first hour plus </a:t>
            </a:r>
            <a:r>
              <a:rPr lang="en-US" b="1" dirty="0" smtClean="0">
                <a:solidFill>
                  <a:srgbClr val="FF0000"/>
                </a:solidFill>
              </a:rPr>
              <a:t>$5.00 </a:t>
            </a:r>
            <a:r>
              <a:rPr lang="en-US" b="1" dirty="0" smtClean="0">
                <a:solidFill>
                  <a:srgbClr val="0000FF"/>
                </a:solidFill>
              </a:rPr>
              <a:t>for each additional half-hour or portion thereof.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(This means that if you are late, one minute can cost you $5.00 !)</a:t>
            </a: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Fun question: </a:t>
            </a:r>
            <a:r>
              <a:rPr lang="en-US" b="1" dirty="0" smtClean="0">
                <a:solidFill>
                  <a:srgbClr val="0000FF"/>
                </a:solidFill>
              </a:rPr>
              <a:t>I get to the garage at </a:t>
            </a:r>
            <a:r>
              <a:rPr lang="en-US" b="1" dirty="0" smtClean="0">
                <a:solidFill>
                  <a:srgbClr val="008000"/>
                </a:solidFill>
              </a:rPr>
              <a:t>10:43 am</a:t>
            </a:r>
            <a:r>
              <a:rPr lang="en-US" b="1" dirty="0" smtClean="0">
                <a:solidFill>
                  <a:srgbClr val="0000FF"/>
                </a:solidFill>
              </a:rPr>
              <a:t>, park my car and retrieve it at </a:t>
            </a:r>
            <a:r>
              <a:rPr lang="en-US" b="1" dirty="0" smtClean="0">
                <a:solidFill>
                  <a:srgbClr val="008000"/>
                </a:solidFill>
              </a:rPr>
              <a:t>7:12 pm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How much do I pay?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n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17" y="262054"/>
            <a:ext cx="8681131" cy="6360636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i="1" dirty="0" smtClean="0">
                <a:solidFill>
                  <a:srgbClr val="0000FF"/>
                </a:solidFill>
              </a:rPr>
              <a:t>(The most common) </a:t>
            </a:r>
            <a:r>
              <a:rPr lang="en-US" b="1" u="sng" dirty="0" smtClean="0">
                <a:solidFill>
                  <a:srgbClr val="0000FF"/>
                </a:solidFill>
              </a:rPr>
              <a:t>An explicit formula</a:t>
            </a: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Fun question</a:t>
            </a:r>
            <a:r>
              <a:rPr lang="en-US" b="1" dirty="0" smtClean="0">
                <a:solidFill>
                  <a:srgbClr val="0000FF"/>
                </a:solidFill>
              </a:rPr>
              <a:t>: This is the volume of something, of what?</a:t>
            </a: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volume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8" y="979167"/>
            <a:ext cx="6344668" cy="429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2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17" y="330095"/>
            <a:ext cx="8658455" cy="62925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b="1" u="sng" dirty="0" smtClean="0">
                <a:solidFill>
                  <a:srgbClr val="FF0000"/>
                </a:solidFill>
              </a:rPr>
              <a:t>In this class all functions will be of the type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 is a set of real numbers,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 is a set of real numbers, and the function may be </a:t>
            </a:r>
            <a:r>
              <a:rPr lang="en-US" b="1" u="sng" dirty="0" smtClean="0">
                <a:solidFill>
                  <a:srgbClr val="0000FF"/>
                </a:solidFill>
              </a:rPr>
              <a:t>a graph</a:t>
            </a:r>
            <a:r>
              <a:rPr lang="en-US" b="1" dirty="0" smtClean="0">
                <a:solidFill>
                  <a:srgbClr val="0000FF"/>
                </a:solidFill>
              </a:rPr>
              <a:t>, a </a:t>
            </a:r>
            <a:r>
              <a:rPr lang="en-US" b="1" u="sng" dirty="0" smtClean="0">
                <a:solidFill>
                  <a:srgbClr val="0000FF"/>
                </a:solidFill>
              </a:rPr>
              <a:t>formula</a:t>
            </a:r>
            <a:r>
              <a:rPr lang="en-US" b="1" dirty="0" smtClean="0">
                <a:solidFill>
                  <a:srgbClr val="0000FF"/>
                </a:solidFill>
              </a:rPr>
              <a:t> or both.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fact, with few exceptions both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FF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 will be the entire set of real numbers, and we will spend a fair amount of time learning how to graph functions in </a:t>
            </a:r>
            <a:r>
              <a:rPr lang="en-US" b="1" dirty="0" err="1" smtClean="0">
                <a:solidFill>
                  <a:srgbClr val="0000FF"/>
                </a:solidFill>
              </a:rPr>
              <a:t>cartesian</a:t>
            </a:r>
            <a:r>
              <a:rPr lang="en-US" b="1" dirty="0" smtClean="0">
                <a:solidFill>
                  <a:srgbClr val="0000FF"/>
                </a:solidFill>
              </a:rPr>
              <a:t> coordinates and, conversely, to infer properties of a function from its graph.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fromDtoR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34" y="1169929"/>
            <a:ext cx="3027115" cy="7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93" y="262054"/>
            <a:ext cx="8658455" cy="6269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The functions we will study can be classified into four successively increasing collections: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dirty="0" smtClean="0">
                <a:solidFill>
                  <a:srgbClr val="FF0000"/>
                </a:solidFill>
              </a:rPr>
              <a:t> Polynomials</a:t>
            </a:r>
            <a:r>
              <a:rPr lang="en-US" b="1" dirty="0" smtClean="0">
                <a:solidFill>
                  <a:srgbClr val="0000FF"/>
                </a:solidFill>
              </a:rPr>
              <a:t>. They look like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571500" indent="-571500">
              <a:buFont typeface="+mj-lt"/>
              <a:buAutoNum type="romanUcPeriod" startAt="2"/>
            </a:pPr>
            <a:r>
              <a:rPr lang="en-US" b="1" dirty="0" smtClean="0">
                <a:solidFill>
                  <a:srgbClr val="FF0000"/>
                </a:solidFill>
              </a:rPr>
              <a:t>Rational functions</a:t>
            </a:r>
            <a:r>
              <a:rPr lang="en-US" b="1" dirty="0" smtClean="0">
                <a:solidFill>
                  <a:srgbClr val="0000FF"/>
                </a:solidFill>
              </a:rPr>
              <a:t>. The look like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Rational.pi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3802872"/>
            <a:ext cx="50419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6" y="2031693"/>
            <a:ext cx="8312150" cy="7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357</Words>
  <Application>Microsoft Macintosh PowerPoint</Application>
  <PresentationFormat>On-screen Show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71</cp:revision>
  <dcterms:created xsi:type="dcterms:W3CDTF">2011-08-21T14:29:24Z</dcterms:created>
  <dcterms:modified xsi:type="dcterms:W3CDTF">2011-08-25T23:21:14Z</dcterms:modified>
</cp:coreProperties>
</file>